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38" r:id="rId2"/>
    <p:sldId id="945" r:id="rId3"/>
    <p:sldId id="286" r:id="rId4"/>
    <p:sldId id="267" r:id="rId5"/>
    <p:sldId id="268" r:id="rId6"/>
    <p:sldId id="946" r:id="rId7"/>
    <p:sldId id="291" r:id="rId8"/>
    <p:sldId id="299" r:id="rId9"/>
    <p:sldId id="947" r:id="rId10"/>
    <p:sldId id="335" r:id="rId11"/>
    <p:sldId id="332" r:id="rId12"/>
    <p:sldId id="261" r:id="rId13"/>
    <p:sldId id="950" r:id="rId14"/>
    <p:sldId id="951" r:id="rId15"/>
    <p:sldId id="956" r:id="rId16"/>
    <p:sldId id="264" r:id="rId17"/>
    <p:sldId id="333" r:id="rId18"/>
    <p:sldId id="953" r:id="rId19"/>
    <p:sldId id="954" r:id="rId20"/>
    <p:sldId id="955" r:id="rId21"/>
    <p:sldId id="957" r:id="rId22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CA800"/>
    <a:srgbClr val="D12329"/>
    <a:srgbClr val="F2E622"/>
    <a:srgbClr val="184172"/>
    <a:srgbClr val="885024"/>
    <a:srgbClr val="E6F2F9"/>
    <a:srgbClr val="B3CC95"/>
    <a:srgbClr val="E7A614"/>
    <a:srgbClr val="007DC3"/>
    <a:srgbClr val="FFF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3"/>
    <p:restoredTop sz="86122"/>
  </p:normalViewPr>
  <p:slideViewPr>
    <p:cSldViewPr snapToGrid="0" snapToObjects="1" showGuides="1">
      <p:cViewPr varScale="1">
        <p:scale>
          <a:sx n="109" d="100"/>
          <a:sy n="109" d="100"/>
        </p:scale>
        <p:origin x="1400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6315789473684199E-2"/>
          <c:y val="3.8909419778797402E-2"/>
          <c:w val="0.91794101395220296"/>
          <c:h val="0.910117570920072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n2</c:v>
                </c:pt>
              </c:strCache>
            </c:strRef>
          </c:tx>
          <c:spPr>
            <a:ln w="28575" cap="rnd">
              <a:solidFill>
                <a:srgbClr val="4CA800"/>
              </a:solidFill>
              <a:round/>
            </a:ln>
            <a:effectLst/>
          </c:spPr>
          <c:marker>
            <c:symbol val="none"/>
          </c:marker>
          <c:cat>
            <c:numRef>
              <c:f>Sheet1!$A$2:$A$186</c:f>
              <c:numCache>
                <c:formatCode>m/d/yy</c:formatCode>
                <c:ptCount val="185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</c:numCache>
            </c:numRef>
          </c:cat>
          <c:val>
            <c:numRef>
              <c:f>Sheet1!$B$2:$B$186</c:f>
              <c:numCache>
                <c:formatCode>General</c:formatCode>
                <c:ptCount val="185"/>
                <c:pt idx="0">
                  <c:v>25.1</c:v>
                </c:pt>
                <c:pt idx="1">
                  <c:v>20.62</c:v>
                </c:pt>
                <c:pt idx="2">
                  <c:v>28.01</c:v>
                </c:pt>
                <c:pt idx="3">
                  <c:v>34.01</c:v>
                </c:pt>
                <c:pt idx="4">
                  <c:v>45.78</c:v>
                </c:pt>
                <c:pt idx="5">
                  <c:v>52.07</c:v>
                </c:pt>
                <c:pt idx="6">
                  <c:v>28.9</c:v>
                </c:pt>
                <c:pt idx="7">
                  <c:v>23.51</c:v>
                </c:pt>
                <c:pt idx="8">
                  <c:v>25.5</c:v>
                </c:pt>
                <c:pt idx="9">
                  <c:v>25.5</c:v>
                </c:pt>
                <c:pt idx="10">
                  <c:v>25.37</c:v>
                </c:pt>
                <c:pt idx="11">
                  <c:v>22.19</c:v>
                </c:pt>
                <c:pt idx="12">
                  <c:v>29.37</c:v>
                </c:pt>
                <c:pt idx="13">
                  <c:v>27.12</c:v>
                </c:pt>
                <c:pt idx="14">
                  <c:v>32.380000000000003</c:v>
                </c:pt>
                <c:pt idx="15">
                  <c:v>43.58</c:v>
                </c:pt>
                <c:pt idx="16">
                  <c:v>53.85</c:v>
                </c:pt>
                <c:pt idx="17">
                  <c:v>47.85</c:v>
                </c:pt>
                <c:pt idx="18">
                  <c:v>30.96</c:v>
                </c:pt>
                <c:pt idx="19">
                  <c:v>27.22</c:v>
                </c:pt>
                <c:pt idx="20">
                  <c:v>29.25</c:v>
                </c:pt>
                <c:pt idx="21">
                  <c:v>29.72</c:v>
                </c:pt>
                <c:pt idx="22">
                  <c:v>26.82</c:v>
                </c:pt>
                <c:pt idx="23">
                  <c:v>25.87</c:v>
                </c:pt>
                <c:pt idx="24">
                  <c:v>33.43</c:v>
                </c:pt>
                <c:pt idx="25">
                  <c:v>28.74</c:v>
                </c:pt>
                <c:pt idx="26">
                  <c:v>36.22</c:v>
                </c:pt>
                <c:pt idx="27">
                  <c:v>47.97</c:v>
                </c:pt>
                <c:pt idx="28">
                  <c:v>58.55</c:v>
                </c:pt>
                <c:pt idx="29">
                  <c:v>53.97</c:v>
                </c:pt>
                <c:pt idx="30">
                  <c:v>36.28</c:v>
                </c:pt>
                <c:pt idx="31">
                  <c:v>29.66</c:v>
                </c:pt>
                <c:pt idx="32">
                  <c:v>32.31</c:v>
                </c:pt>
                <c:pt idx="33">
                  <c:v>34.4</c:v>
                </c:pt>
                <c:pt idx="34">
                  <c:v>31.4</c:v>
                </c:pt>
                <c:pt idx="35">
                  <c:v>31.69</c:v>
                </c:pt>
                <c:pt idx="36">
                  <c:v>40.64</c:v>
                </c:pt>
                <c:pt idx="37">
                  <c:v>35.76</c:v>
                </c:pt>
                <c:pt idx="38">
                  <c:v>47.39</c:v>
                </c:pt>
                <c:pt idx="39">
                  <c:v>63.05</c:v>
                </c:pt>
                <c:pt idx="40">
                  <c:v>69.95</c:v>
                </c:pt>
                <c:pt idx="41">
                  <c:v>53.46</c:v>
                </c:pt>
                <c:pt idx="42">
                  <c:v>41.28</c:v>
                </c:pt>
                <c:pt idx="43">
                  <c:v>39.5</c:v>
                </c:pt>
                <c:pt idx="44">
                  <c:v>43.34</c:v>
                </c:pt>
                <c:pt idx="45">
                  <c:v>42.21</c:v>
                </c:pt>
                <c:pt idx="46">
                  <c:v>39.51</c:v>
                </c:pt>
                <c:pt idx="47">
                  <c:v>39.76</c:v>
                </c:pt>
                <c:pt idx="48">
                  <c:v>50.99</c:v>
                </c:pt>
                <c:pt idx="49">
                  <c:v>45.28</c:v>
                </c:pt>
                <c:pt idx="50">
                  <c:v>59.72</c:v>
                </c:pt>
                <c:pt idx="51">
                  <c:v>73.290000000000006</c:v>
                </c:pt>
                <c:pt idx="52">
                  <c:v>83.58</c:v>
                </c:pt>
                <c:pt idx="53">
                  <c:v>63.01</c:v>
                </c:pt>
                <c:pt idx="54">
                  <c:v>47.77</c:v>
                </c:pt>
                <c:pt idx="55">
                  <c:v>49.01</c:v>
                </c:pt>
                <c:pt idx="56">
                  <c:v>52.72</c:v>
                </c:pt>
                <c:pt idx="57">
                  <c:v>50.74</c:v>
                </c:pt>
                <c:pt idx="58">
                  <c:v>50.37</c:v>
                </c:pt>
                <c:pt idx="59">
                  <c:v>50.88</c:v>
                </c:pt>
                <c:pt idx="60">
                  <c:v>61.4</c:v>
                </c:pt>
                <c:pt idx="61">
                  <c:v>56.88</c:v>
                </c:pt>
                <c:pt idx="62">
                  <c:v>70.27</c:v>
                </c:pt>
                <c:pt idx="63">
                  <c:v>87.66</c:v>
                </c:pt>
                <c:pt idx="64">
                  <c:v>100.01</c:v>
                </c:pt>
                <c:pt idx="65">
                  <c:v>72.12</c:v>
                </c:pt>
                <c:pt idx="66">
                  <c:v>54.02</c:v>
                </c:pt>
                <c:pt idx="67">
                  <c:v>55.76</c:v>
                </c:pt>
                <c:pt idx="68">
                  <c:v>55.94</c:v>
                </c:pt>
                <c:pt idx="69">
                  <c:v>56.92</c:v>
                </c:pt>
                <c:pt idx="70">
                  <c:v>60.24</c:v>
                </c:pt>
                <c:pt idx="71">
                  <c:v>58.29</c:v>
                </c:pt>
                <c:pt idx="72">
                  <c:v>80.62</c:v>
                </c:pt>
                <c:pt idx="73">
                  <c:v>69.12</c:v>
                </c:pt>
                <c:pt idx="74">
                  <c:v>81.47</c:v>
                </c:pt>
                <c:pt idx="75">
                  <c:v>112.56</c:v>
                </c:pt>
                <c:pt idx="76">
                  <c:v>123.38</c:v>
                </c:pt>
                <c:pt idx="77">
                  <c:v>86.21</c:v>
                </c:pt>
                <c:pt idx="78">
                  <c:v>70.38</c:v>
                </c:pt>
                <c:pt idx="79">
                  <c:v>73.19</c:v>
                </c:pt>
                <c:pt idx="80">
                  <c:v>79.42</c:v>
                </c:pt>
                <c:pt idx="81">
                  <c:v>78.599999999999994</c:v>
                </c:pt>
                <c:pt idx="82">
                  <c:v>75.06</c:v>
                </c:pt>
                <c:pt idx="83">
                  <c:v>75.09</c:v>
                </c:pt>
                <c:pt idx="84">
                  <c:v>113.32</c:v>
                </c:pt>
                <c:pt idx="85">
                  <c:v>96.04</c:v>
                </c:pt>
                <c:pt idx="86">
                  <c:v>114.44</c:v>
                </c:pt>
                <c:pt idx="87">
                  <c:v>137.07</c:v>
                </c:pt>
                <c:pt idx="88">
                  <c:v>155.9</c:v>
                </c:pt>
                <c:pt idx="89">
                  <c:v>106.74</c:v>
                </c:pt>
                <c:pt idx="90">
                  <c:v>88.08</c:v>
                </c:pt>
                <c:pt idx="91">
                  <c:v>93.88</c:v>
                </c:pt>
                <c:pt idx="92">
                  <c:v>98.56</c:v>
                </c:pt>
                <c:pt idx="93">
                  <c:v>104.98</c:v>
                </c:pt>
                <c:pt idx="94">
                  <c:v>94.57</c:v>
                </c:pt>
                <c:pt idx="95">
                  <c:v>97.26</c:v>
                </c:pt>
                <c:pt idx="96">
                  <c:v>146.76</c:v>
                </c:pt>
                <c:pt idx="97">
                  <c:v>118.25</c:v>
                </c:pt>
                <c:pt idx="98">
                  <c:v>142.41</c:v>
                </c:pt>
                <c:pt idx="99">
                  <c:v>183.49</c:v>
                </c:pt>
                <c:pt idx="100">
                  <c:v>195.43</c:v>
                </c:pt>
                <c:pt idx="101">
                  <c:v>133.38</c:v>
                </c:pt>
                <c:pt idx="102">
                  <c:v>109.39</c:v>
                </c:pt>
                <c:pt idx="103">
                  <c:v>107.46</c:v>
                </c:pt>
                <c:pt idx="104">
                  <c:v>120.81</c:v>
                </c:pt>
                <c:pt idx="105">
                  <c:v>129.57</c:v>
                </c:pt>
                <c:pt idx="106">
                  <c:v>123.12</c:v>
                </c:pt>
                <c:pt idx="107">
                  <c:v>131.68</c:v>
                </c:pt>
                <c:pt idx="108">
                  <c:v>195.74</c:v>
                </c:pt>
                <c:pt idx="109">
                  <c:v>166.17</c:v>
                </c:pt>
                <c:pt idx="110">
                  <c:v>201.91</c:v>
                </c:pt>
                <c:pt idx="111">
                  <c:v>240.78</c:v>
                </c:pt>
                <c:pt idx="112">
                  <c:v>258.45</c:v>
                </c:pt>
                <c:pt idx="113">
                  <c:v>178.25</c:v>
                </c:pt>
                <c:pt idx="114">
                  <c:v>147.24</c:v>
                </c:pt>
                <c:pt idx="115">
                  <c:v>148.22</c:v>
                </c:pt>
                <c:pt idx="116">
                  <c:v>167.26</c:v>
                </c:pt>
                <c:pt idx="117">
                  <c:v>167.67</c:v>
                </c:pt>
                <c:pt idx="118">
                  <c:v>164.1</c:v>
                </c:pt>
                <c:pt idx="119">
                  <c:v>169.31</c:v>
                </c:pt>
                <c:pt idx="120">
                  <c:v>263.14</c:v>
                </c:pt>
                <c:pt idx="121">
                  <c:v>315.47000000000003</c:v>
                </c:pt>
                <c:pt idx="122">
                  <c:v>270.58</c:v>
                </c:pt>
                <c:pt idx="123">
                  <c:v>329.73</c:v>
                </c:pt>
                <c:pt idx="124">
                  <c:v>339.48</c:v>
                </c:pt>
                <c:pt idx="125">
                  <c:v>227.34</c:v>
                </c:pt>
                <c:pt idx="126">
                  <c:v>174.86</c:v>
                </c:pt>
                <c:pt idx="127">
                  <c:v>184.35</c:v>
                </c:pt>
                <c:pt idx="128">
                  <c:v>200.9</c:v>
                </c:pt>
                <c:pt idx="129">
                  <c:v>199.94</c:v>
                </c:pt>
                <c:pt idx="130">
                  <c:v>190.02</c:v>
                </c:pt>
                <c:pt idx="131">
                  <c:v>203.13</c:v>
                </c:pt>
                <c:pt idx="132">
                  <c:v>307.39999999999998</c:v>
                </c:pt>
                <c:pt idx="133">
                  <c:v>362.18</c:v>
                </c:pt>
                <c:pt idx="134">
                  <c:v>327.07</c:v>
                </c:pt>
                <c:pt idx="135">
                  <c:v>399</c:v>
                </c:pt>
                <c:pt idx="136">
                  <c:v>451.74</c:v>
                </c:pt>
                <c:pt idx="137">
                  <c:v>269.42999999999961</c:v>
                </c:pt>
                <c:pt idx="138">
                  <c:v>233.14</c:v>
                </c:pt>
                <c:pt idx="139">
                  <c:v>237.69</c:v>
                </c:pt>
                <c:pt idx="140">
                  <c:v>254.79</c:v>
                </c:pt>
                <c:pt idx="141">
                  <c:v>245.77</c:v>
                </c:pt>
                <c:pt idx="142">
                  <c:v>246.22</c:v>
                </c:pt>
                <c:pt idx="143">
                  <c:v>245.17</c:v>
                </c:pt>
                <c:pt idx="144">
                  <c:v>391.34</c:v>
                </c:pt>
                <c:pt idx="145">
                  <c:v>398.29</c:v>
                </c:pt>
                <c:pt idx="146">
                  <c:v>379.57</c:v>
                </c:pt>
                <c:pt idx="147">
                  <c:v>474.31</c:v>
                </c:pt>
                <c:pt idx="148">
                  <c:v>514.89</c:v>
                </c:pt>
                <c:pt idx="149">
                  <c:v>314.89</c:v>
                </c:pt>
                <c:pt idx="150">
                  <c:v>264.07</c:v>
                </c:pt>
                <c:pt idx="151">
                  <c:v>292.44</c:v>
                </c:pt>
                <c:pt idx="152">
                  <c:v>297.27999999999997</c:v>
                </c:pt>
                <c:pt idx="153">
                  <c:v>307.82</c:v>
                </c:pt>
                <c:pt idx="154">
                  <c:v>299.79000000000002</c:v>
                </c:pt>
                <c:pt idx="155">
                  <c:v>298.7</c:v>
                </c:pt>
                <c:pt idx="156">
                  <c:v>484.83</c:v>
                </c:pt>
                <c:pt idx="157">
                  <c:v>495.94</c:v>
                </c:pt>
                <c:pt idx="158">
                  <c:v>460.21</c:v>
                </c:pt>
                <c:pt idx="159">
                  <c:v>555.14</c:v>
                </c:pt>
                <c:pt idx="160">
                  <c:v>615.81999999999948</c:v>
                </c:pt>
                <c:pt idx="161">
                  <c:v>372.22</c:v>
                </c:pt>
                <c:pt idx="162">
                  <c:v>327.92</c:v>
                </c:pt>
                <c:pt idx="163">
                  <c:v>322.92</c:v>
                </c:pt>
                <c:pt idx="164">
                  <c:v>368</c:v>
                </c:pt>
                <c:pt idx="165">
                  <c:v>369.39</c:v>
                </c:pt>
                <c:pt idx="166">
                  <c:v>337.6</c:v>
                </c:pt>
                <c:pt idx="167">
                  <c:v>385.36</c:v>
                </c:pt>
                <c:pt idx="168">
                  <c:v>595.66999999999996</c:v>
                </c:pt>
                <c:pt idx="169">
                  <c:v>576.21</c:v>
                </c:pt>
                <c:pt idx="170">
                  <c:v>546.19000000000005</c:v>
                </c:pt>
                <c:pt idx="171">
                  <c:v>695.45999999999947</c:v>
                </c:pt>
                <c:pt idx="172">
                  <c:v>732.21</c:v>
                </c:pt>
                <c:pt idx="173">
                  <c:v>482.38</c:v>
                </c:pt>
                <c:pt idx="174">
                  <c:v>418.36</c:v>
                </c:pt>
                <c:pt idx="175">
                  <c:v>421.96</c:v>
                </c:pt>
                <c:pt idx="176">
                  <c:v>437.8</c:v>
                </c:pt>
                <c:pt idx="177">
                  <c:v>429.5</c:v>
                </c:pt>
                <c:pt idx="178">
                  <c:v>439.97</c:v>
                </c:pt>
                <c:pt idx="179">
                  <c:v>470.33</c:v>
                </c:pt>
                <c:pt idx="180">
                  <c:v>693.57</c:v>
                </c:pt>
                <c:pt idx="181">
                  <c:v>657.69</c:v>
                </c:pt>
                <c:pt idx="182">
                  <c:v>681.24</c:v>
                </c:pt>
                <c:pt idx="183">
                  <c:v>825.91</c:v>
                </c:pt>
                <c:pt idx="184">
                  <c:v>912.16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A7-D745-823A-53D1898661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25660704"/>
        <c:axId val="-2025658384"/>
      </c:lineChart>
      <c:dateAx>
        <c:axId val="-2025660704"/>
        <c:scaling>
          <c:orientation val="minMax"/>
        </c:scaling>
        <c:delete val="0"/>
        <c:axPos val="b"/>
        <c:numFmt formatCode="yyyy" sourceLinked="0"/>
        <c:majorTickMark val="none"/>
        <c:minorTickMark val="none"/>
        <c:tickLblPos val="nextTo"/>
        <c:spPr>
          <a:noFill/>
          <a:ln w="25400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58384"/>
        <c:crosses val="autoZero"/>
        <c:auto val="0"/>
        <c:lblOffset val="100"/>
        <c:baseTimeUnit val="months"/>
        <c:majorUnit val="1"/>
        <c:majorTimeUnit val="years"/>
      </c:dateAx>
      <c:valAx>
        <c:axId val="-2025658384"/>
        <c:scaling>
          <c:orientation val="minMax"/>
          <c:max val="900"/>
        </c:scaling>
        <c:delete val="0"/>
        <c:axPos val="r"/>
        <c:numFmt formatCode="#,##0" sourceLinked="0"/>
        <c:majorTickMark val="out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60704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69E1E5-FD0E-9C46-B149-99DF743CACEE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9077900-D9D2-7647-B9A0-91F3BAA0ED3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CFDDA-E9AE-3E42-B931-18A066F01C97}" type="datetimeFigureOut">
              <a:rPr lang="en-US" smtClean="0"/>
              <a:t>6/23/19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33488-A115-A44B-AD30-AEC6ACF5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3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instructors</a:t>
            </a:r>
          </a:p>
          <a:p>
            <a:r>
              <a:rPr lang="en-US" dirty="0"/>
              <a:t>Introduce participants: who you are, how you’re hoping to use </a:t>
            </a:r>
            <a:r>
              <a:rPr lang="en-US" dirty="0" err="1"/>
              <a:t>eBird</a:t>
            </a:r>
            <a:r>
              <a:rPr lang="en-US" dirty="0"/>
              <a:t> data (ok, if you’re just curious and don’t have any specific project in mind)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49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this stuff is available for viewing through the </a:t>
            </a:r>
            <a:r>
              <a:rPr lang="en-US" b="0" dirty="0" err="1"/>
              <a:t>eBird</a:t>
            </a:r>
            <a:r>
              <a:rPr lang="en-US" b="0" dirty="0"/>
              <a:t> website for 122 species and that number will expand to 500 species by the end of the year.</a:t>
            </a:r>
          </a:p>
          <a:p>
            <a:endParaRPr lang="en-US" b="0" dirty="0"/>
          </a:p>
          <a:p>
            <a:r>
              <a:rPr lang="en-US" b="0" dirty="0"/>
              <a:t>Data can also be downloaded if you want to work with it yourself and there's an R package to do that called </a:t>
            </a:r>
            <a:r>
              <a:rPr lang="en-US" b="0" dirty="0" err="1"/>
              <a:t>ebirdst</a:t>
            </a:r>
            <a:r>
              <a:rPr lang="en-US" b="0" dirty="0"/>
              <a:t>. In some cases you may be able to use this data, rather than having to build your own models and work with the raw data.</a:t>
            </a:r>
          </a:p>
          <a:p>
            <a:endParaRPr lang="en-US" b="0" dirty="0"/>
          </a:p>
          <a:p>
            <a:r>
              <a:rPr lang="en-US" b="0" dirty="0"/>
              <a:t>Finally, there are two talks on </a:t>
            </a:r>
            <a:r>
              <a:rPr lang="en-US" b="0" dirty="0" err="1"/>
              <a:t>eBird</a:t>
            </a:r>
            <a:r>
              <a:rPr lang="en-US" b="0" dirty="0"/>
              <a:t> S&amp;T at AOS this year.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23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But obviously, you’re here because you want to dive into the data yourselves</a:t>
            </a:r>
          </a:p>
          <a:p>
            <a:endParaRPr lang="en-US" b="0" dirty="0"/>
          </a:p>
          <a:p>
            <a:r>
              <a:rPr lang="en-US" b="0" dirty="0"/>
              <a:t>EBD is large text file released monthly containing the entire </a:t>
            </a:r>
            <a:r>
              <a:rPr lang="en-US" b="0" dirty="0" err="1"/>
              <a:t>eBird</a:t>
            </a:r>
            <a:r>
              <a:rPr lang="en-US" b="0" dirty="0"/>
              <a:t> database, with some exceptions (like sensitive species)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8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200 GB text file with over 600 million rows of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495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6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940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extract just the stuff we need from the file, so it’s small enough to work with in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14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programing language called AWK designed for text process</a:t>
            </a:r>
          </a:p>
          <a:p>
            <a:endParaRPr lang="en-US" dirty="0"/>
          </a:p>
          <a:p>
            <a:r>
              <a:rPr lang="en-US" dirty="0"/>
              <a:t>It’s super fast for processing text files, but challenging to learn the syntax and you have to use the terminal, it was invented in the 70s so it's a little archaic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70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We've developed an R package, that uses AWK behind the scenes to extract data from the EBD, but as a user you just write R code so it's much easier to work with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28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Part I of this workshop will focus on auk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98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87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Who’s submitted an </a:t>
            </a:r>
            <a:r>
              <a:rPr lang="en-US" dirty="0" err="1"/>
              <a:t>eBird</a:t>
            </a:r>
            <a:r>
              <a:rPr lang="en-US" dirty="0"/>
              <a:t> checklist?</a:t>
            </a:r>
          </a:p>
          <a:p>
            <a:r>
              <a:rPr lang="en-US" dirty="0"/>
              <a:t>Who’s tried to use </a:t>
            </a:r>
            <a:r>
              <a:rPr lang="en-US" dirty="0" err="1"/>
              <a:t>eBird</a:t>
            </a:r>
            <a:r>
              <a:rPr lang="en-US" dirty="0"/>
              <a:t> data before?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870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Helpers</a:t>
            </a:r>
          </a:p>
          <a:p>
            <a:endParaRPr lang="en-US" dirty="0"/>
          </a:p>
          <a:p>
            <a:r>
              <a:rPr lang="en-US" dirty="0"/>
              <a:t>Experimental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2263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Helpers</a:t>
            </a:r>
          </a:p>
          <a:p>
            <a:endParaRPr lang="en-US" dirty="0"/>
          </a:p>
          <a:p>
            <a:r>
              <a:rPr lang="en-US" dirty="0"/>
              <a:t>Experimental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5441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data in </a:t>
            </a:r>
            <a:r>
              <a:rPr lang="en-US" b="0" dirty="0" err="1"/>
              <a:t>eBird</a:t>
            </a:r>
            <a:r>
              <a:rPr lang="en-US" b="0" dirty="0"/>
              <a:t> are collected in the form of a checklist: a list of all species observed in a single birding event.</a:t>
            </a:r>
          </a:p>
          <a:p>
            <a:endParaRPr lang="en-US" b="0" dirty="0"/>
          </a:p>
          <a:p>
            <a:r>
              <a:rPr lang="en-US" b="0" dirty="0"/>
              <a:t>This is in contrast to </a:t>
            </a:r>
            <a:r>
              <a:rPr lang="en-US" b="0" dirty="0" err="1"/>
              <a:t>iNaturalist</a:t>
            </a:r>
            <a:r>
              <a:rPr lang="en-US" b="0" dirty="0"/>
              <a:t> etc.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largest repositories of biodiversity data</a:t>
            </a:r>
          </a:p>
          <a:p>
            <a:endParaRPr lang="en-US" dirty="0"/>
          </a:p>
          <a:p>
            <a:r>
              <a:rPr lang="en-US" dirty="0"/>
              <a:t>Program started in 2003 and has seen exponential growth in the number of checklists submitted each month since then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84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eBird</a:t>
            </a:r>
            <a:r>
              <a:rPr lang="en-US" dirty="0"/>
              <a:t> data are global in scope, this map depicts the number of checklists within 25 km grid cells, and you can see that every country on earth is represented in </a:t>
            </a:r>
            <a:r>
              <a:rPr lang="en-US" dirty="0" err="1"/>
              <a:t>eBird</a:t>
            </a:r>
            <a:r>
              <a:rPr lang="en-US" dirty="0"/>
              <a:t>. </a:t>
            </a:r>
          </a:p>
          <a:p>
            <a:r>
              <a:rPr lang="en-US" dirty="0" err="1"/>
              <a:t>eBird</a:t>
            </a:r>
            <a:r>
              <a:rPr lang="en-US" dirty="0"/>
              <a:t> started in North America, before going global</a:t>
            </a:r>
            <a:r>
              <a:rPr lang="en-US" baseline="0" dirty="0"/>
              <a:t> in 2010, and you can see there is still a US bias in </a:t>
            </a:r>
            <a:r>
              <a:rPr lang="en-US" baseline="0" dirty="0" err="1"/>
              <a:t>eBird</a:t>
            </a:r>
            <a:r>
              <a:rPr lang="en-US" baseline="0" dirty="0"/>
              <a:t> data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9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web: tools for exploring the data</a:t>
            </a:r>
          </a:p>
          <a:p>
            <a:endParaRPr lang="en-US" dirty="0"/>
          </a:p>
          <a:p>
            <a:r>
              <a:rPr lang="en-US" dirty="0"/>
              <a:t>S&amp;T: provides access to distribution models for a suite of North American species</a:t>
            </a:r>
          </a:p>
          <a:p>
            <a:endParaRPr lang="en-US" dirty="0"/>
          </a:p>
          <a:p>
            <a:r>
              <a:rPr lang="en-US" dirty="0"/>
              <a:t>raw: raw </a:t>
            </a:r>
            <a:r>
              <a:rPr lang="en-US" dirty="0" err="1"/>
              <a:t>eBird</a:t>
            </a:r>
            <a:r>
              <a:rPr lang="en-US" dirty="0"/>
              <a:t> data to do your own analyses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GBIF: a degraded form of </a:t>
            </a:r>
            <a:r>
              <a:rPr lang="en-US" dirty="0" err="1"/>
              <a:t>eBird</a:t>
            </a:r>
            <a:r>
              <a:rPr lang="en-US" dirty="0"/>
              <a:t> data, don’t use it because presence only and doesn’t include all fields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62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The </a:t>
            </a:r>
            <a:r>
              <a:rPr lang="en-US" b="0" dirty="0" err="1"/>
              <a:t>eBird</a:t>
            </a:r>
            <a:r>
              <a:rPr lang="en-US" b="0" dirty="0"/>
              <a:t> website has all sorts of amazing tools for summarizing and visualizing </a:t>
            </a:r>
            <a:r>
              <a:rPr lang="en-US" b="0" dirty="0" err="1"/>
              <a:t>eBird</a:t>
            </a:r>
            <a:r>
              <a:rPr lang="en-US" b="0" dirty="0"/>
              <a:t> data, which can be super useful for exploratory analysis</a:t>
            </a:r>
          </a:p>
          <a:p>
            <a:endParaRPr lang="en-US" b="0" dirty="0"/>
          </a:p>
          <a:p>
            <a:r>
              <a:rPr lang="en-US" b="0" dirty="0" err="1"/>
              <a:t>eBird</a:t>
            </a:r>
            <a:r>
              <a:rPr lang="en-US" b="0" dirty="0"/>
              <a:t> frequency maps show the frequency of observation on </a:t>
            </a:r>
            <a:r>
              <a:rPr lang="en-US" b="0" dirty="0" err="1"/>
              <a:t>eBird</a:t>
            </a:r>
            <a:r>
              <a:rPr lang="en-US" b="0" dirty="0"/>
              <a:t> checklists, in this case for wood thrush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Illustrated checklists shows what birds are present at what time of year for a specific location. Green bar charts indicate observation frequency throughout the year, with thicker green bars indicating higher occurrence rate on </a:t>
            </a:r>
            <a:r>
              <a:rPr lang="en-US" b="0" dirty="0" err="1"/>
              <a:t>eBird</a:t>
            </a:r>
            <a:r>
              <a:rPr lang="en-US" b="0" dirty="0"/>
              <a:t> checklists for that week.</a:t>
            </a:r>
          </a:p>
          <a:p>
            <a:endParaRPr lang="en-US" b="0" dirty="0"/>
          </a:p>
          <a:p>
            <a:r>
              <a:rPr lang="en-US" b="0" dirty="0"/>
              <a:t>EXAMPLES</a:t>
            </a:r>
          </a:p>
          <a:p>
            <a:endParaRPr lang="en-US" b="0" dirty="0"/>
          </a:p>
          <a:p>
            <a:r>
              <a:rPr lang="en-US" b="0" dirty="0"/>
              <a:t>encourage you to peruse the </a:t>
            </a:r>
            <a:r>
              <a:rPr lang="en-US" b="0" dirty="0" err="1"/>
              <a:t>eBird</a:t>
            </a:r>
            <a:r>
              <a:rPr lang="en-US" b="0" dirty="0"/>
              <a:t>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0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eST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is a project that uses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data to model the distribution, abundance, and trends for a a suite of 122 North American bird species at high spatiotemporal resolution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All the resulting information is available on the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website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for example, this map shows the relative abundance of RCKI for each week of the year, throughout the bird's range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66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0F9418-5B83-A746-9E86-DED2E993E05E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160E9-B352-2C49-8B51-58F755E589B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01DB05-A92A-4D49-8595-8879094720BB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61EC55-19E8-1043-8825-D5580696F6A5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B7B07B-1D52-1E4A-B611-9C1440D28BF6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29CC74-C201-BB44-88B7-E16AA6D9FFC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C71711A-BC47-CA44-9877-92D3003F2A98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02FBEC-5E7E-9844-A3F6-A5F4051BD01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423B52-357B-1441-9B62-0D8AC9B72289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379F0D-AD16-504D-BC90-12586264C67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5CBE31D-36C7-2548-8724-72332A0B5030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7DD2EE-C84C-D943-B4EE-A3265224EEA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34DE35-7F18-034A-91D3-9AA0A58229FE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841FD8-634F-8048-AB75-E14FE421C63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53120A-9A6F-3B49-8306-483CA126BCFB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0299B5-064B-A341-A5DE-726BF570EC1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B738BA-2629-934E-94BF-F5CC72E7235A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F80184-B35E-8147-A90A-80908BB802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15450E-D87A-F045-B427-882C6DA9EF88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C3FF63-CC7D-7A4C-8F5D-299DC77FBD3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39A7E9-E02C-F542-90BF-60410FC3BD97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54C7CE-5D6B-9843-8356-E9E1C2B5358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609600"/>
            <a:ext cx="10972800" cy="80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737452DA-0FC7-9749-AC95-456D3A080DD9}" type="datetime1">
              <a:rPr lang="en-US" altLang="ja-JP"/>
              <a:pPr/>
              <a:t>6/23/19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C594E6CF-1C2C-C34F-9CEA-5AA39B3BE6D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E60000"/>
          </a:solidFill>
          <a:latin typeface="+mj-lt"/>
          <a:ea typeface="ＭＳ Ｐゴシック" pitchFamily="24" charset="-128"/>
          <a:cs typeface="ＭＳ Ｐゴシック" pitchFamily="24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32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8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24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6" descr="CLO for PP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762" y="5486400"/>
            <a:ext cx="5832475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42AF18B-665E-384E-BD32-D93961BE6BD6}"/>
              </a:ext>
            </a:extLst>
          </p:cNvPr>
          <p:cNvGrpSpPr/>
          <p:nvPr/>
        </p:nvGrpSpPr>
        <p:grpSpPr>
          <a:xfrm>
            <a:off x="1371600" y="1302012"/>
            <a:ext cx="8963202" cy="2400657"/>
            <a:chOff x="1371600" y="1759209"/>
            <a:chExt cx="8963202" cy="240065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2035407"/>
              <a:ext cx="4693646" cy="182880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A1CA9B-FF78-D744-AE54-4C684EEEBB17}"/>
                </a:ext>
              </a:extLst>
            </p:cNvPr>
            <p:cNvSpPr txBox="1"/>
            <p:nvPr/>
          </p:nvSpPr>
          <p:spPr>
            <a:xfrm>
              <a:off x="6102024" y="1759209"/>
              <a:ext cx="4232778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3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Best</a:t>
              </a:r>
            </a:p>
            <a:p>
              <a:r>
                <a:rPr lang="en-US" sz="73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Practices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970A262-E61F-6D43-9ABC-0F5CB22A3698}"/>
              </a:ext>
            </a:extLst>
          </p:cNvPr>
          <p:cNvSpPr txBox="1"/>
          <p:nvPr/>
        </p:nvSpPr>
        <p:spPr>
          <a:xfrm>
            <a:off x="1488833" y="3462714"/>
            <a:ext cx="848750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eBird</a:t>
            </a:r>
            <a:r>
              <a:rPr lang="en-US" sz="3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Extraction and Processing in R</a:t>
            </a:r>
          </a:p>
        </p:txBody>
      </p:sp>
    </p:spTree>
    <p:extLst>
      <p:ext uri="{BB962C8B-B14F-4D97-AF65-F5344CB8AC3E}">
        <p14:creationId xmlns:p14="http://schemas.microsoft.com/office/powerpoint/2010/main" val="4291910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3A6BDAF-F9C6-4744-8FF3-8F2ECC26B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627" y="286095"/>
            <a:ext cx="5792128" cy="588448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932461B-6722-5446-BF22-27168BB93D4C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AE3DA9E-8020-4644-B742-488150C5D4C7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304490C1-6653-3942-A4E8-C1153423834A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1AEF7EE6-F7C2-E247-8431-9D6042CD9344}"/>
              </a:ext>
            </a:extLst>
          </p:cNvPr>
          <p:cNvSpPr txBox="1">
            <a:spLocks/>
          </p:cNvSpPr>
          <p:nvPr/>
        </p:nvSpPr>
        <p:spPr bwMode="auto">
          <a:xfrm>
            <a:off x="552510" y="3870684"/>
            <a:ext cx="4963574" cy="204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2400" b="0" dirty="0">
                <a:solidFill>
                  <a:srgbClr val="4CA800"/>
                </a:solidFill>
              </a:rPr>
              <a:t>Working with </a:t>
            </a:r>
            <a:r>
              <a:rPr lang="en-US" sz="2400" b="0" dirty="0" err="1">
                <a:solidFill>
                  <a:srgbClr val="4CA800"/>
                </a:solidFill>
              </a:rPr>
              <a:t>eBird</a:t>
            </a:r>
            <a:r>
              <a:rPr lang="en-US" sz="2400" b="0" dirty="0">
                <a:solidFill>
                  <a:srgbClr val="4CA800"/>
                </a:solidFill>
              </a:rPr>
              <a:t> Status and Trends data products in R</a:t>
            </a: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Tom Auer &amp; Daniel Fink</a:t>
            </a:r>
            <a:endParaRPr lang="en-US" sz="2400" b="0" dirty="0">
              <a:solidFill>
                <a:srgbClr val="4CA800"/>
              </a:solidFill>
            </a:endParaRP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Friday 12-2 pm</a:t>
            </a: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Summit 5-6</a:t>
            </a:r>
            <a:endParaRPr lang="en-US" sz="2400" dirty="0">
              <a:solidFill>
                <a:schemeClr val="tx1"/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85E6BFE-2097-874D-AD61-926AC079B3F3}"/>
              </a:ext>
            </a:extLst>
          </p:cNvPr>
          <p:cNvSpPr txBox="1">
            <a:spLocks/>
          </p:cNvSpPr>
          <p:nvPr/>
        </p:nvSpPr>
        <p:spPr bwMode="auto">
          <a:xfrm>
            <a:off x="552510" y="987430"/>
            <a:ext cx="4963574" cy="2044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2400" b="0" dirty="0">
                <a:solidFill>
                  <a:srgbClr val="4CA800"/>
                </a:solidFill>
              </a:rPr>
              <a:t>Species Distributions and Population Trends with Citizen Science Data</a:t>
            </a: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Daniel Fink</a:t>
            </a: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Wednesday 4 pm</a:t>
            </a:r>
          </a:p>
          <a:p>
            <a:r>
              <a:rPr lang="en-US" sz="2400" b="0" dirty="0">
                <a:solidFill>
                  <a:schemeClr val="tx1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Summit 4</a:t>
            </a:r>
            <a:endParaRPr lang="en-US" sz="2400" dirty="0">
              <a:solidFill>
                <a:schemeClr val="tx1"/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303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948412E-A3C2-5D4F-A066-108C63998E33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59ABB1-9B84-D447-9579-A63D18471129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D56857DA-0DAC-894F-AFF1-19893644A4D0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A5AAD3-BF32-8345-85AF-C9621D39D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86" y="1001892"/>
            <a:ext cx="5556828" cy="40116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071731-9573-0B4C-86D0-51EEA717F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21" y="485095"/>
            <a:ext cx="4492974" cy="5497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8DAE1B-4EF7-5141-9346-82622DB16029}"/>
              </a:ext>
            </a:extLst>
          </p:cNvPr>
          <p:cNvSpPr txBox="1"/>
          <p:nvPr/>
        </p:nvSpPr>
        <p:spPr>
          <a:xfrm>
            <a:off x="8018586" y="2180495"/>
            <a:ext cx="404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5332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4400"/>
            <a:ext cx="10515600" cy="2489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9724766" y="2304862"/>
            <a:ext cx="840261" cy="9172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FF0000"/>
                </a:solidFill>
                <a:latin typeface="Montserrat Medium" charset="0"/>
                <a:ea typeface="Montserrat Medium" charset="0"/>
                <a:cs typeface="Montserrat Medium" charset="0"/>
              </a:rPr>
              <a:t>!!!</a:t>
            </a:r>
            <a:endParaRPr lang="en-US" dirty="0">
              <a:solidFill>
                <a:srgbClr val="FF0000"/>
              </a:solidFill>
              <a:latin typeface="Montserrat Medium" charset="0"/>
              <a:ea typeface="Montserrat Medium" charset="0"/>
              <a:cs typeface="Montserrat Medium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C335430-9A41-9C4D-BFE9-A6928F8B72BE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A7977D7-5483-1A42-A015-D6CA7D8ACA60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>
              <a:extLst>
                <a:ext uri="{FF2B5EF4-FFF2-40B4-BE49-F238E27FC236}">
                  <a16:creationId xmlns:a16="http://schemas.microsoft.com/office/drawing/2014/main" id="{0F7F7ECA-48D1-F04E-81E3-5F9A4763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8861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52AB851-3B60-0544-93D9-E87D48CDE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F48B0E-EC2D-374A-A753-4D60C42A7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23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5F8E65B-7D1E-984A-8049-5D51CE52B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60BC2B-F2F7-5045-A286-E705851255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D9D42-E312-B943-A8CF-738F7517F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992" y="3039076"/>
            <a:ext cx="1791043" cy="17910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7F6541-2573-2A4D-85BB-FF53365B00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433" y="3039076"/>
            <a:ext cx="1840470" cy="184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32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3094183" y="1763026"/>
            <a:ext cx="6003635" cy="248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We need to make this </a:t>
            </a:r>
            <a:r>
              <a:rPr lang="en-US" sz="800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FILE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3000" dirty="0">
                <a:solidFill>
                  <a:srgbClr val="4CA800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smaller</a:t>
            </a:r>
          </a:p>
        </p:txBody>
      </p:sp>
    </p:spTree>
    <p:extLst>
      <p:ext uri="{BB962C8B-B14F-4D97-AF65-F5344CB8AC3E}">
        <p14:creationId xmlns:p14="http://schemas.microsoft.com/office/powerpoint/2010/main" val="481444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"/>
          <a:stretch/>
        </p:blipFill>
        <p:spPr>
          <a:xfrm>
            <a:off x="172995" y="160638"/>
            <a:ext cx="7833059" cy="37070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945" y="2162432"/>
            <a:ext cx="5716236" cy="42260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06" y="1421027"/>
            <a:ext cx="934760" cy="93476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626309" y="3755712"/>
            <a:ext cx="2389637" cy="595933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Terminal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772735" y="1539393"/>
            <a:ext cx="1421552" cy="5959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AWK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946" y="3536100"/>
            <a:ext cx="1000897" cy="10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84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CC847E0-EAA3-2E4D-869C-91C46A3A7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7" y="650870"/>
            <a:ext cx="5473700" cy="527050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7F0273-0973-7D4C-B78B-3D077739D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7877" y="1096164"/>
            <a:ext cx="5792127" cy="4379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D0BAA2-CAC3-9545-A55C-42FD1246E5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72" y="2478468"/>
            <a:ext cx="1615303" cy="161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7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7772553-E10D-B543-BA47-0626D37BEAAA}"/>
              </a:ext>
            </a:extLst>
          </p:cNvPr>
          <p:cNvGrpSpPr/>
          <p:nvPr/>
        </p:nvGrpSpPr>
        <p:grpSpPr>
          <a:xfrm>
            <a:off x="3545164" y="1283022"/>
            <a:ext cx="4273771" cy="958607"/>
            <a:chOff x="3545164" y="1283022"/>
            <a:chExt cx="4273771" cy="958607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3B1A9E0D-E12F-2C44-999F-EA0C9C2E3C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01100" y="1301892"/>
              <a:ext cx="2917835" cy="9208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 kern="1200">
                  <a:solidFill>
                    <a:srgbClr val="E60000"/>
                  </a:solidFill>
                  <a:latin typeface="+mj-lt"/>
                  <a:ea typeface="ＭＳ Ｐゴシック" pitchFamily="24" charset="-128"/>
                  <a:cs typeface="ＭＳ Ｐゴシック" pitchFamily="24" charset="-128"/>
                </a:defRPr>
              </a:lvl1pPr>
              <a:lvl2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2pPr>
              <a:lvl3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3pPr>
              <a:lvl4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4pPr>
              <a:lvl5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5pPr>
              <a:lvl6pPr marL="4572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6pPr>
              <a:lvl7pPr marL="9144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7pPr>
              <a:lvl8pPr marL="13716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8pPr>
              <a:lvl9pPr marL="18288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9pPr>
            </a:lstStyle>
            <a:p>
              <a:pPr algn="l"/>
              <a:r>
                <a:rPr lang="en-US" sz="4000" b="0" dirty="0">
                  <a:solidFill>
                    <a:schemeClr val="tx1"/>
                  </a:solidFill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data access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CB0109-ADC7-EF45-8775-C3E8F339ECFB}"/>
                </a:ext>
              </a:extLst>
            </p:cNvPr>
            <p:cNvGrpSpPr/>
            <p:nvPr/>
          </p:nvGrpSpPr>
          <p:grpSpPr>
            <a:xfrm>
              <a:off x="3545164" y="1283022"/>
              <a:ext cx="827903" cy="958607"/>
              <a:chOff x="2075935" y="1469855"/>
              <a:chExt cx="827903" cy="95860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A0A904B-39E8-6A48-9569-320DCC99736C}"/>
                  </a:ext>
                </a:extLst>
              </p:cNvPr>
              <p:cNvSpPr/>
              <p:nvPr/>
            </p:nvSpPr>
            <p:spPr>
              <a:xfrm>
                <a:off x="2075935" y="16005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AAB7F486-3888-754A-A285-481CD271F9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04534" y="1469855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1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321CB1C-CD9F-8B42-ACF5-AB6ED622FB65}"/>
              </a:ext>
            </a:extLst>
          </p:cNvPr>
          <p:cNvGrpSpPr/>
          <p:nvPr/>
        </p:nvGrpSpPr>
        <p:grpSpPr>
          <a:xfrm>
            <a:off x="3545164" y="2218257"/>
            <a:ext cx="3809146" cy="983321"/>
            <a:chOff x="3545164" y="2201473"/>
            <a:chExt cx="3809146" cy="98332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962FED8-4CEF-BB4F-A207-77C61A3E8AAA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2232700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filter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8833141-1315-7F4E-9C43-835E58F0E7B3}"/>
                </a:ext>
              </a:extLst>
            </p:cNvPr>
            <p:cNvGrpSpPr/>
            <p:nvPr/>
          </p:nvGrpSpPr>
          <p:grpSpPr>
            <a:xfrm>
              <a:off x="3545164" y="2201473"/>
              <a:ext cx="827903" cy="983321"/>
              <a:chOff x="3545164" y="2384877"/>
              <a:chExt cx="827903" cy="983321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C8A4A1-1B1E-714B-92F3-40E3A13EB2E0}"/>
                  </a:ext>
                </a:extLst>
              </p:cNvPr>
              <p:cNvSpPr/>
              <p:nvPr/>
            </p:nvSpPr>
            <p:spPr>
              <a:xfrm>
                <a:off x="3545164" y="2540295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34667323-2F1A-F049-8880-0FD0A35E5D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2384877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D3C8DA-D1DF-3541-BC71-F1E269077226}"/>
              </a:ext>
            </a:extLst>
          </p:cNvPr>
          <p:cNvGrpSpPr/>
          <p:nvPr/>
        </p:nvGrpSpPr>
        <p:grpSpPr>
          <a:xfrm>
            <a:off x="3545164" y="3178206"/>
            <a:ext cx="3809146" cy="970964"/>
            <a:chOff x="3545164" y="3223419"/>
            <a:chExt cx="3809146" cy="970964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EA85431-F2B9-3141-AACC-9EB62E63D4FF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3248468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import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B0B9AA5-51EA-3246-9BFC-538A882EE519}"/>
                </a:ext>
              </a:extLst>
            </p:cNvPr>
            <p:cNvGrpSpPr/>
            <p:nvPr/>
          </p:nvGrpSpPr>
          <p:grpSpPr>
            <a:xfrm>
              <a:off x="3545164" y="3223419"/>
              <a:ext cx="827903" cy="970964"/>
              <a:chOff x="3545164" y="3400398"/>
              <a:chExt cx="827903" cy="97096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65C938E7-A8DA-224E-B5C8-B5BC4CF62D6E}"/>
                  </a:ext>
                </a:extLst>
              </p:cNvPr>
              <p:cNvSpPr/>
              <p:nvPr/>
            </p:nvSpPr>
            <p:spPr>
              <a:xfrm>
                <a:off x="3545164" y="35434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1" name="Title 1">
                <a:extLst>
                  <a:ext uri="{FF2B5EF4-FFF2-40B4-BE49-F238E27FC236}">
                    <a16:creationId xmlns:a16="http://schemas.microsoft.com/office/drawing/2014/main" id="{52461048-19A4-8742-A06B-8910A71034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340039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3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F656E1-83AA-5D4D-B523-64BBCE091CC8}"/>
              </a:ext>
            </a:extLst>
          </p:cNvPr>
          <p:cNvGrpSpPr/>
          <p:nvPr/>
        </p:nvGrpSpPr>
        <p:grpSpPr>
          <a:xfrm>
            <a:off x="3545164" y="4125798"/>
            <a:ext cx="6528467" cy="985683"/>
            <a:chOff x="3545164" y="4183649"/>
            <a:chExt cx="6528467" cy="985683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93AA3190-5F49-7D45-86B6-ED2B7FD516E3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4216057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pre-process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BB0F698-C735-1940-93A3-CADD88CAF8F0}"/>
                </a:ext>
              </a:extLst>
            </p:cNvPr>
            <p:cNvGrpSpPr/>
            <p:nvPr/>
          </p:nvGrpSpPr>
          <p:grpSpPr>
            <a:xfrm>
              <a:off x="3545164" y="4183649"/>
              <a:ext cx="827903" cy="985683"/>
              <a:chOff x="2964390" y="4391806"/>
              <a:chExt cx="827903" cy="985683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BD43C0F-66C1-9E47-8A73-CDC58D49A61A}"/>
                  </a:ext>
                </a:extLst>
              </p:cNvPr>
              <p:cNvSpPr/>
              <p:nvPr/>
            </p:nvSpPr>
            <p:spPr>
              <a:xfrm>
                <a:off x="2964390" y="4549586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4" name="Title 1">
                <a:extLst>
                  <a:ext uri="{FF2B5EF4-FFF2-40B4-BE49-F238E27FC236}">
                    <a16:creationId xmlns:a16="http://schemas.microsoft.com/office/drawing/2014/main" id="{91D660F3-4047-AA45-8786-A4AD4512CFA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02170" y="4391806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4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B37F27-F0B5-114A-9DDE-DAA42DD6C1CE}"/>
              </a:ext>
            </a:extLst>
          </p:cNvPr>
          <p:cNvGrpSpPr/>
          <p:nvPr/>
        </p:nvGrpSpPr>
        <p:grpSpPr>
          <a:xfrm>
            <a:off x="3545164" y="5088110"/>
            <a:ext cx="6528467" cy="985976"/>
            <a:chOff x="3545164" y="5158450"/>
            <a:chExt cx="6528467" cy="985976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9D72A6C-B64B-664B-A79B-F5FBF00259B0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5191005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presence-absence data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4491B18-FEE7-5A49-98D6-D04781FBDAE2}"/>
                </a:ext>
              </a:extLst>
            </p:cNvPr>
            <p:cNvGrpSpPr/>
            <p:nvPr/>
          </p:nvGrpSpPr>
          <p:grpSpPr>
            <a:xfrm>
              <a:off x="3545164" y="5158450"/>
              <a:ext cx="827903" cy="985976"/>
              <a:chOff x="3545164" y="5339748"/>
              <a:chExt cx="827903" cy="98597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BB1A435-EC0D-8945-9CB6-5CD3C31991B3}"/>
                  </a:ext>
                </a:extLst>
              </p:cNvPr>
              <p:cNvSpPr/>
              <p:nvPr/>
            </p:nvSpPr>
            <p:spPr>
              <a:xfrm>
                <a:off x="3545164" y="5497821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7" name="Title 1">
                <a:extLst>
                  <a:ext uri="{FF2B5EF4-FFF2-40B4-BE49-F238E27FC236}">
                    <a16:creationId xmlns:a16="http://schemas.microsoft.com/office/drawing/2014/main" id="{763BE153-1979-E649-9DBA-102E475FBC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2374" y="533974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5</a:t>
                </a:r>
              </a:p>
            </p:txBody>
          </p:sp>
        </p:grp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FAA7009C-CCCF-6841-97AB-F70B343B1347}"/>
              </a:ext>
            </a:extLst>
          </p:cNvPr>
          <p:cNvSpPr txBox="1">
            <a:spLocks/>
          </p:cNvSpPr>
          <p:nvPr/>
        </p:nvSpPr>
        <p:spPr bwMode="auto">
          <a:xfrm>
            <a:off x="1832071" y="5004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auk workflow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63FB845-E15B-2F4C-94B4-E829615836EE}"/>
              </a:ext>
            </a:extLst>
          </p:cNvPr>
          <p:cNvCxnSpPr/>
          <p:nvPr/>
        </p:nvCxnSpPr>
        <p:spPr>
          <a:xfrm>
            <a:off x="4261104" y="956846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145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09" y="1812385"/>
            <a:ext cx="7108425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mapping and summarizing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occupancy model preparation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7108424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land cover covariates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Applications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576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035407"/>
            <a:ext cx="4693646" cy="1828800"/>
          </a:xfrm>
          <a:prstGeom prst="rect">
            <a:avLst/>
          </a:prstGeom>
        </p:spPr>
      </p:pic>
      <p:sp>
        <p:nvSpPr>
          <p:cNvPr id="7" name="Title 10">
            <a:extLst>
              <a:ext uri="{FF2B5EF4-FFF2-40B4-BE49-F238E27FC236}">
                <a16:creationId xmlns:a16="http://schemas.microsoft.com/office/drawing/2014/main" id="{30B46C57-FD19-424E-BB57-C6A303D68FCE}"/>
              </a:ext>
            </a:extLst>
          </p:cNvPr>
          <p:cNvSpPr txBox="1">
            <a:spLocks/>
          </p:cNvSpPr>
          <p:nvPr/>
        </p:nvSpPr>
        <p:spPr bwMode="auto">
          <a:xfrm>
            <a:off x="6176304" y="1924511"/>
            <a:ext cx="5715000" cy="2050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just" eaLnBrk="1" hangingPunct="1"/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is a an online database of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bird observations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collected by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citizen scientists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, providing real-time data about the global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distribution and abundance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of bird species.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643F7-F4B9-BE40-9016-9F5852EBCE12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C49C63-3E90-CF4E-BF71-9CA452589C1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0" name="Picture 21" descr="CL_logo_RGB_inv.emf">
              <a:extLst>
                <a:ext uri="{FF2B5EF4-FFF2-40B4-BE49-F238E27FC236}">
                  <a16:creationId xmlns:a16="http://schemas.microsoft.com/office/drawing/2014/main" id="{EBEA5082-F7A7-AB46-AE0D-F6D2FD871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60521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Workshop format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DB79A13-BA09-0D46-B657-984F18F41D95}"/>
              </a:ext>
            </a:extLst>
          </p:cNvPr>
          <p:cNvSpPr txBox="1"/>
          <p:nvPr/>
        </p:nvSpPr>
        <p:spPr>
          <a:xfrm>
            <a:off x="2754924" y="1955409"/>
            <a:ext cx="66821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Participatory live 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Independent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Post-it 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Calibri Light" panose="020F0302020204030204" pitchFamily="34" charset="0"/>
                <a:cs typeface="Calibri Light" panose="020F03020202040302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8814365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2065890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6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bit.ly</a:t>
            </a:r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/2x2ZAjm</a:t>
            </a:r>
          </a:p>
        </p:txBody>
      </p:sp>
    </p:spTree>
    <p:extLst>
      <p:ext uri="{BB962C8B-B14F-4D97-AF65-F5344CB8AC3E}">
        <p14:creationId xmlns:p14="http://schemas.microsoft.com/office/powerpoint/2010/main" val="3950802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F0DBEFB-9092-CE40-90F9-693725C13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344" y="0"/>
            <a:ext cx="8583312" cy="63525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FA07895-DB5B-4749-890C-EEF4B4A1D327}"/>
              </a:ext>
            </a:extLst>
          </p:cNvPr>
          <p:cNvSpPr/>
          <p:nvPr/>
        </p:nvSpPr>
        <p:spPr>
          <a:xfrm>
            <a:off x="4315968" y="792479"/>
            <a:ext cx="3572256" cy="5560103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36586A-8F34-3040-BE63-27300CAAD794}"/>
              </a:ext>
            </a:extLst>
          </p:cNvPr>
          <p:cNvSpPr/>
          <p:nvPr/>
        </p:nvSpPr>
        <p:spPr>
          <a:xfrm>
            <a:off x="1840920" y="2164079"/>
            <a:ext cx="2365320" cy="1603249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9FF858-F668-1D45-A0BE-D34706ED126C}"/>
              </a:ext>
            </a:extLst>
          </p:cNvPr>
          <p:cNvSpPr/>
          <p:nvPr/>
        </p:nvSpPr>
        <p:spPr>
          <a:xfrm>
            <a:off x="1865304" y="182879"/>
            <a:ext cx="4377000" cy="51206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100D90-EDF6-EA4D-BC79-C7A9DCE8358B}"/>
              </a:ext>
            </a:extLst>
          </p:cNvPr>
          <p:cNvSpPr/>
          <p:nvPr/>
        </p:nvSpPr>
        <p:spPr>
          <a:xfrm>
            <a:off x="1871400" y="792479"/>
            <a:ext cx="2310456" cy="136307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D15894-8681-8E40-A256-870AD64A1CD6}"/>
              </a:ext>
            </a:extLst>
          </p:cNvPr>
          <p:cNvCxnSpPr>
            <a:cxnSpLocks/>
          </p:cNvCxnSpPr>
          <p:nvPr/>
        </p:nvCxnSpPr>
        <p:spPr>
          <a:xfrm flipH="1">
            <a:off x="3023580" y="1481918"/>
            <a:ext cx="532932" cy="0"/>
          </a:xfrm>
          <a:prstGeom prst="straightConnector1">
            <a:avLst/>
          </a:prstGeom>
          <a:ln>
            <a:solidFill>
              <a:srgbClr val="D12329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3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042307681"/>
              </p:ext>
            </p:extLst>
          </p:nvPr>
        </p:nvGraphicFramePr>
        <p:xfrm>
          <a:off x="228600" y="269915"/>
          <a:ext cx="11201399" cy="6026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362" name="Title 10"/>
          <p:cNvSpPr>
            <a:spLocks noGrp="1"/>
          </p:cNvSpPr>
          <p:nvPr>
            <p:ph type="title"/>
          </p:nvPr>
        </p:nvSpPr>
        <p:spPr>
          <a:xfrm>
            <a:off x="838200" y="664464"/>
            <a:ext cx="8229600" cy="492474"/>
          </a:xfrm>
        </p:spPr>
        <p:txBody>
          <a:bodyPr/>
          <a:lstStyle/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645 million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observations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3" name="Rectangle 12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15372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itle 10"/>
          <p:cNvSpPr txBox="1">
            <a:spLocks/>
          </p:cNvSpPr>
          <p:nvPr/>
        </p:nvSpPr>
        <p:spPr bwMode="auto">
          <a:xfrm>
            <a:off x="838200" y="1062281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461,509           </a:t>
            </a:r>
            <a:r>
              <a:rPr lang="en-US" altLang="ja-JP" sz="24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eBirders</a:t>
            </a:r>
            <a:endParaRPr lang="en-US" altLang="ja-JP" sz="2400" b="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1" name="Title 10"/>
          <p:cNvSpPr txBox="1">
            <a:spLocks/>
          </p:cNvSpPr>
          <p:nvPr/>
        </p:nvSpPr>
        <p:spPr bwMode="auto">
          <a:xfrm>
            <a:off x="838200" y="1853152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10,419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species (98% of bird species)</a:t>
            </a:r>
          </a:p>
        </p:txBody>
      </p:sp>
      <p:sp>
        <p:nvSpPr>
          <p:cNvPr id="22" name="Title 10"/>
          <p:cNvSpPr txBox="1">
            <a:spLocks/>
          </p:cNvSpPr>
          <p:nvPr/>
        </p:nvSpPr>
        <p:spPr bwMode="auto">
          <a:xfrm>
            <a:off x="838200" y="1460098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4,695  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cumulative years of effort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77935" y="1306207"/>
            <a:ext cx="461665" cy="42455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month (Thousands)</a:t>
            </a:r>
          </a:p>
        </p:txBody>
      </p:sp>
    </p:spTree>
    <p:extLst>
      <p:ext uri="{BB962C8B-B14F-4D97-AF65-F5344CB8AC3E}">
        <p14:creationId xmlns:p14="http://schemas.microsoft.com/office/powerpoint/2010/main" val="66377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0" grpId="0"/>
      <p:bldP spid="21" grpId="0"/>
      <p:bldP spid="22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1666" r="6666" b="9591"/>
          <a:stretch/>
        </p:blipFill>
        <p:spPr>
          <a:xfrm>
            <a:off x="815023" y="115888"/>
            <a:ext cx="10561955" cy="54075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5" t="94499" r="33594"/>
          <a:stretch/>
        </p:blipFill>
        <p:spPr>
          <a:xfrm>
            <a:off x="3502702" y="5803692"/>
            <a:ext cx="5186597" cy="44470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8" name="Rectangle 17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23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>
            <a:extLst>
              <a:ext uri="{FF2B5EF4-FFF2-40B4-BE49-F238E27FC236}">
                <a16:creationId xmlns:a16="http://schemas.microsoft.com/office/drawing/2014/main" id="{F54A663E-605B-0341-A831-27020A1560DB}"/>
              </a:ext>
            </a:extLst>
          </p:cNvPr>
          <p:cNvSpPr txBox="1">
            <a:spLocks/>
          </p:cNvSpPr>
          <p:nvPr/>
        </p:nvSpPr>
        <p:spPr bwMode="auto">
          <a:xfrm>
            <a:off x="2209800" y="5410200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1600" b="0" dirty="0" err="1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altLang="ja-JP" sz="1600" b="0" dirty="0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25 km grid cell</a:t>
            </a:r>
          </a:p>
        </p:txBody>
      </p:sp>
    </p:spTree>
    <p:extLst>
      <p:ext uri="{BB962C8B-B14F-4D97-AF65-F5344CB8AC3E}">
        <p14:creationId xmlns:p14="http://schemas.microsoft.com/office/powerpoint/2010/main" val="2520451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10" y="1812385"/>
            <a:ext cx="51750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website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Status and Trends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6168706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Accessing raw </a:t>
            </a:r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How do I access </a:t>
            </a:r>
            <a:r>
              <a:rPr lang="en-US" sz="5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77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5603DF95-2B10-B441-860F-B9A7848C9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07494"/>
          </a:xfrm>
          <a:prstGeom prst="rect">
            <a:avLst/>
          </a:prstGeom>
        </p:spPr>
      </p:pic>
      <p:pic>
        <p:nvPicPr>
          <p:cNvPr id="20" name="Picture 19" descr="A small bird perched on a tree branch&#13;&#10;&#13;&#10;Description automatically generated">
            <a:extLst>
              <a:ext uri="{FF2B5EF4-FFF2-40B4-BE49-F238E27FC236}">
                <a16:creationId xmlns:a16="http://schemas.microsoft.com/office/drawing/2014/main" id="{0E0039F2-1397-BB43-9AEB-18525DECA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48000"/>
            <a:ext cx="4572000" cy="342900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376DC1-FB90-C542-B831-D95DC3645187}"/>
              </a:ext>
            </a:extLst>
          </p:cNvPr>
          <p:cNvSpPr/>
          <p:nvPr/>
        </p:nvSpPr>
        <p:spPr>
          <a:xfrm>
            <a:off x="990600" y="133350"/>
            <a:ext cx="1447800" cy="15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BF7C36-2030-6C49-A008-FB79FCB0720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AABDE16-EFC7-F940-9C2A-9F50FB5D046A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5FC3545F-3AFE-3247-BC55-832CA05299E6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319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AE5167D0-E825-AD47-8104-7EC13EF8C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282" y="0"/>
            <a:ext cx="7431437" cy="636672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A85F5B7-5159-074A-8B81-C5C76B710BF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0ADD11B-F789-3E44-886E-CEACC3C60B82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51CBC6B6-7001-2C44-8BD3-040915D9EB65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12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/>
          <p:cNvSpPr txBox="1">
            <a:spLocks/>
          </p:cNvSpPr>
          <p:nvPr/>
        </p:nvSpPr>
        <p:spPr bwMode="auto">
          <a:xfrm>
            <a:off x="-127656" y="2945854"/>
            <a:ext cx="4374989" cy="1262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Status &amp; Trends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45" y="2044905"/>
            <a:ext cx="3457176" cy="1262744"/>
          </a:xfrm>
          <a:prstGeom prst="rect">
            <a:avLst/>
          </a:prstGeom>
        </p:spPr>
      </p:pic>
      <p:sp>
        <p:nvSpPr>
          <p:cNvPr id="10" name="Title 10"/>
          <p:cNvSpPr txBox="1">
            <a:spLocks/>
          </p:cNvSpPr>
          <p:nvPr/>
        </p:nvSpPr>
        <p:spPr bwMode="auto">
          <a:xfrm>
            <a:off x="6168326" y="1797073"/>
            <a:ext cx="6099874" cy="3263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Full life cycle models, at high spatiotemporal resolution, of: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abundance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trends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habitat</a:t>
            </a:r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associations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range</a:t>
            </a:r>
            <a:endParaRPr lang="en-US" altLang="ja-JP" sz="3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C8BAE8-3CB1-7F4A-BC63-AEA34942ADDB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60E681-A8F1-634D-8093-E1C2803525C1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838A3FB2-F9D8-C14A-9AC7-A6285AEED3B5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pic>
        <p:nvPicPr>
          <p:cNvPr id="2" name="ruckin-abundance-map-weekly-2018-en">
            <a:hlinkClick r:id="" action="ppaction://media"/>
            <a:extLst>
              <a:ext uri="{FF2B5EF4-FFF2-40B4-BE49-F238E27FC236}">
                <a16:creationId xmlns:a16="http://schemas.microsoft.com/office/drawing/2014/main" id="{EB80BFA8-90B5-9848-BB94-E066468EA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24173" y="421952"/>
            <a:ext cx="8167827" cy="5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LO Identity Guidelin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E60000"/>
      </a:accent1>
      <a:accent2>
        <a:srgbClr val="000000"/>
      </a:accent2>
      <a:accent3>
        <a:srgbClr val="F5E614"/>
      </a:accent3>
      <a:accent4>
        <a:srgbClr val="CCD733"/>
      </a:accent4>
      <a:accent5>
        <a:srgbClr val="A09696"/>
      </a:accent5>
      <a:accent6>
        <a:srgbClr val="F08B1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16714</TotalTime>
  <Words>853</Words>
  <Application>Microsoft Macintosh PowerPoint</Application>
  <PresentationFormat>Widescreen</PresentationFormat>
  <Paragraphs>142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Helvetica Neue Light</vt:lpstr>
      <vt:lpstr>Menlo</vt:lpstr>
      <vt:lpstr>Montserrat Medium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645 million      observations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Terminal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Cornell Lab of Ornithology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Susan Spear</dc:creator>
  <cp:lastModifiedBy>Matt Strimas-Mackey</cp:lastModifiedBy>
  <cp:revision>805</cp:revision>
  <cp:lastPrinted>2019-06-23T16:43:04Z</cp:lastPrinted>
  <dcterms:created xsi:type="dcterms:W3CDTF">2009-09-29T19:43:16Z</dcterms:created>
  <dcterms:modified xsi:type="dcterms:W3CDTF">2019-06-25T07:56:10Z</dcterms:modified>
</cp:coreProperties>
</file>

<file path=docProps/thumbnail.jpeg>
</file>